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66" r:id="rId5"/>
    <p:sldId id="256" r:id="rId6"/>
    <p:sldId id="257" r:id="rId7"/>
    <p:sldId id="258" r:id="rId8"/>
    <p:sldId id="259" r:id="rId9"/>
    <p:sldId id="260" r:id="rId10"/>
    <p:sldId id="270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62" r:id="rId19"/>
    <p:sldId id="271" r:id="rId20"/>
    <p:sldId id="280" r:id="rId21"/>
    <p:sldId id="269" r:id="rId22"/>
    <p:sldId id="272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  <p15:guide id="7" pos="39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0F64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274" autoAdjust="0"/>
  </p:normalViewPr>
  <p:slideViewPr>
    <p:cSldViewPr snapToGrid="0" showGuides="1">
      <p:cViewPr>
        <p:scale>
          <a:sx n="75" d="100"/>
          <a:sy n="75" d="100"/>
        </p:scale>
        <p:origin x="540" y="84"/>
      </p:cViewPr>
      <p:guideLst>
        <p:guide pos="3840"/>
        <p:guide orient="horz" pos="2160"/>
        <p:guide pos="39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28.12.2018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2.jpg>
</file>

<file path=ppt/media/image2.sv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28.12.2018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xmlns="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xmlns="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xmlns="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xmlns="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xmlns="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xmlns="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xmlns="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xmlns="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xmlns="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xmlns="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xmlns="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xmlns="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xmlns="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xmlns="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xmlns="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xmlns="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xmlns="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xmlns="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xmlns="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xmlns="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xmlns="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xmlns="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xmlns="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xmlns="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xmlns="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xmlns="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xmlns="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xmlns="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xmlns="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xmlns="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xmlns="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xmlns="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xmlns="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xmlns="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xmlns="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xmlns="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xmlns="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xmlns="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xmlns="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xmlns="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xmlns="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xmlns="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xmlns="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xmlns="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xmlns="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xmlns="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xmlns="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xmlns="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xmlns="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xmlns="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xmlns="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xmlns="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xmlns="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xmlns="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xmlns="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xmlns="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xmlns="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xmlns="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xmlns="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xmlns="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xmlns="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xmlns="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xmlns="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xmlns="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xmlns="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259" y="1457430"/>
            <a:ext cx="5690680" cy="1517356"/>
          </a:xfrm>
        </p:spPr>
        <p:txBody>
          <a:bodyPr/>
          <a:lstStyle/>
          <a:p>
            <a:r>
              <a:rPr lang="en-US" dirty="0" smtClean="0"/>
              <a:t>Booking.com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9" y="3425363"/>
            <a:ext cx="3828694" cy="949829"/>
          </a:xfrm>
        </p:spPr>
        <p:txBody>
          <a:bodyPr>
            <a:normAutofit fontScale="92500"/>
          </a:bodyPr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endParaRPr lang="en-US" dirty="0" smtClean="0"/>
          </a:p>
          <a:p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endParaRPr lang="en-US" dirty="0" smtClean="0"/>
          </a:p>
          <a:p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smtClean="0"/>
              <a:t>December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2018</a:t>
            </a:r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xmlns="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401" y="1028701"/>
            <a:ext cx="25654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744" y="2134675"/>
            <a:ext cx="3595156" cy="67627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Room_List.Java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10</a:t>
            </a:fld>
            <a:endParaRPr lang="ru-R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742745340"/>
              </p:ext>
            </p:extLst>
          </p:nvPr>
        </p:nvGraphicFramePr>
        <p:xfrm>
          <a:off x="6438900" y="1570038"/>
          <a:ext cx="361457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8906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  <a:gridCol w="1405667">
                  <a:extLst>
                    <a:ext uri="{9D8B030D-6E8A-4147-A177-3AD203B41FA5}">
                      <a16:colId xmlns:a16="http://schemas.microsoft.com/office/drawing/2014/main" xmlns="" val="2742567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Some Properties</a:t>
                      </a:r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Some Method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LinkedList</a:t>
                      </a: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&lt;Room&gt;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room_list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commentList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7294082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700" y="10942"/>
            <a:ext cx="947822" cy="947822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919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744" y="2134675"/>
            <a:ext cx="4319056" cy="67627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Room_Status.Java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Enumeration Class</a:t>
            </a:r>
            <a:endParaRPr lang="en-US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3067525777"/>
              </p:ext>
            </p:extLst>
          </p:nvPr>
        </p:nvGraphicFramePr>
        <p:xfrm>
          <a:off x="6896100" y="1883850"/>
          <a:ext cx="220890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8906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Some Properties</a:t>
                      </a:r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Available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Limited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SoldOut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1604632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700" y="10942"/>
            <a:ext cx="947822" cy="947822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2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744" y="2134675"/>
            <a:ext cx="4115346" cy="67627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Room_Type.Java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8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7558001"/>
              </p:ext>
            </p:extLst>
          </p:nvPr>
        </p:nvGraphicFramePr>
        <p:xfrm>
          <a:off x="6946900" y="2472812"/>
          <a:ext cx="220890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8906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Some Properties</a:t>
                      </a:r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HoneyMoon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Delux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King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1604632"/>
                  </a:ext>
                </a:extLst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700" y="10942"/>
            <a:ext cx="947822" cy="947822"/>
          </a:xfrm>
          <a:prstGeom prst="rect">
            <a:avLst/>
          </a:prstGeom>
        </p:spPr>
      </p:pic>
      <p:sp>
        <p:nvSpPr>
          <p:cNvPr id="10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9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744" y="2134675"/>
            <a:ext cx="4395256" cy="67627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Coordination.Java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13</a:t>
            </a:fld>
            <a:endParaRPr lang="ru-R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3921991950"/>
              </p:ext>
            </p:extLst>
          </p:nvPr>
        </p:nvGraphicFramePr>
        <p:xfrm>
          <a:off x="6667500" y="2472812"/>
          <a:ext cx="361457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8906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  <a:gridCol w="1405667">
                  <a:extLst>
                    <a:ext uri="{9D8B030D-6E8A-4147-A177-3AD203B41FA5}">
                      <a16:colId xmlns:a16="http://schemas.microsoft.com/office/drawing/2014/main" xmlns="" val="2742567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Some Properties</a:t>
                      </a:r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Some Method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double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langitude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double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194377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700" y="10942"/>
            <a:ext cx="947822" cy="947822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72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744" y="2134675"/>
            <a:ext cx="3595156" cy="676275"/>
          </a:xfrm>
        </p:spPr>
        <p:txBody>
          <a:bodyPr>
            <a:normAutofit/>
          </a:bodyPr>
          <a:lstStyle/>
          <a:p>
            <a:r>
              <a:rPr lang="en-US" dirty="0" err="1" smtClean="0"/>
              <a:t>Test.Java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14</a:t>
            </a:fld>
            <a:endParaRPr lang="ru-R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Table Placeholder 7"/>
          <p:cNvPicPr>
            <a:picLocks noGrp="1" noChangeAspect="1"/>
          </p:cNvPicPr>
          <p:nvPr>
            <p:ph type="tbl" sz="quarter" idx="17"/>
          </p:nvPr>
        </p:nvPicPr>
        <p:blipFill>
          <a:blip r:embed="rId2"/>
          <a:stretch>
            <a:fillRect/>
          </a:stretch>
        </p:blipFill>
        <p:spPr>
          <a:xfrm>
            <a:off x="4927090" y="1024218"/>
            <a:ext cx="6758336" cy="42208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700" y="10942"/>
            <a:ext cx="947822" cy="947822"/>
          </a:xfrm>
          <a:prstGeom prst="rect">
            <a:avLst/>
          </a:prstGeom>
        </p:spPr>
      </p:pic>
      <p:sp>
        <p:nvSpPr>
          <p:cNvPr id="10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27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xmlns="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Class Diagram</a:t>
            </a:r>
            <a:endParaRPr lang="ru-RU" sz="7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625" y="406619"/>
            <a:ext cx="9070975" cy="539115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16</a:t>
            </a:fld>
            <a:endParaRPr lang="ru-R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7822" cy="9478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xmlns="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212578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xmlns="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xmlns="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xmlns="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  <a:endParaRPr lang="ru-RU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xmlns="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xmlns="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-5080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023" y="908050"/>
            <a:ext cx="4773977" cy="782638"/>
          </a:xfrm>
        </p:spPr>
        <p:txBody>
          <a:bodyPr>
            <a:normAutofit fontScale="90000"/>
          </a:bodyPr>
          <a:lstStyle/>
          <a:p>
            <a:r>
              <a:rPr lang="en-US" dirty="0"/>
              <a:t>Booking Features </a:t>
            </a:r>
            <a:r>
              <a:rPr lang="en-US" dirty="0" smtClean="0"/>
              <a:t>01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Lorem ipsum dolor sit amet,</a:t>
            </a:r>
            <a:br>
              <a:rPr lang="en-US" dirty="0"/>
            </a:br>
            <a:r>
              <a:rPr lang="en-US" dirty="0"/>
              <a:t>constituter adipescent elit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Hotel</a:t>
            </a:r>
            <a:endParaRPr lang="en-US" dirty="0"/>
          </a:p>
          <a:p>
            <a:r>
              <a:rPr lang="en-US" dirty="0" smtClean="0"/>
              <a:t>Car Rental</a:t>
            </a:r>
            <a:endParaRPr lang="en-US" dirty="0"/>
          </a:p>
          <a:p>
            <a:r>
              <a:rPr lang="en-US" dirty="0" smtClean="0"/>
              <a:t>Searches</a:t>
            </a:r>
          </a:p>
          <a:p>
            <a:r>
              <a:rPr lang="en-US" dirty="0" smtClean="0"/>
              <a:t>Room </a:t>
            </a:r>
          </a:p>
          <a:p>
            <a:r>
              <a:rPr lang="en-US" dirty="0" smtClean="0"/>
              <a:t>Reservation</a:t>
            </a:r>
          </a:p>
          <a:p>
            <a:r>
              <a:rPr lang="en-US" dirty="0" smtClean="0"/>
              <a:t>Order</a:t>
            </a:r>
          </a:p>
          <a:p>
            <a:r>
              <a:rPr lang="en-US" dirty="0" smtClean="0"/>
              <a:t>Map</a:t>
            </a:r>
          </a:p>
          <a:p>
            <a:r>
              <a:rPr lang="en-US" dirty="0" smtClean="0"/>
              <a:t>Filter</a:t>
            </a:r>
          </a:p>
          <a:p>
            <a:r>
              <a:rPr lang="en-US" dirty="0" smtClean="0"/>
              <a:t>Sort</a:t>
            </a:r>
          </a:p>
          <a:p>
            <a:endParaRPr lang="en-US" dirty="0" smtClean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700" y="10942"/>
            <a:ext cx="947822" cy="947822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4746747" cy="782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Booking Features </a:t>
            </a:r>
            <a:r>
              <a:rPr lang="en-US" dirty="0"/>
              <a:t>02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xmlns="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844854" cy="240970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Bookmark</a:t>
            </a:r>
          </a:p>
          <a:p>
            <a:r>
              <a:rPr lang="en-US" dirty="0"/>
              <a:t>Rating</a:t>
            </a:r>
          </a:p>
          <a:p>
            <a:r>
              <a:rPr lang="en-US" dirty="0"/>
              <a:t>Comment</a:t>
            </a:r>
          </a:p>
          <a:p>
            <a:r>
              <a:rPr lang="en-US" dirty="0"/>
              <a:t>Notification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Payment</a:t>
            </a:r>
          </a:p>
          <a:p>
            <a:r>
              <a:rPr lang="en-US" dirty="0"/>
              <a:t>Language</a:t>
            </a:r>
          </a:p>
          <a:p>
            <a:r>
              <a:rPr lang="en-US" dirty="0"/>
              <a:t>Authentication</a:t>
            </a:r>
          </a:p>
          <a:p>
            <a:r>
              <a:rPr lang="en-US" dirty="0"/>
              <a:t>Location</a:t>
            </a:r>
          </a:p>
          <a:p>
            <a:r>
              <a:rPr lang="en-US" dirty="0"/>
              <a:t>Currency</a:t>
            </a:r>
          </a:p>
          <a:p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xmlns="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178" y="0"/>
            <a:ext cx="947822" cy="947822"/>
          </a:xfrm>
          <a:prstGeom prst="rect">
            <a:avLst/>
          </a:prstGeom>
        </p:spPr>
      </p:pic>
      <p:sp>
        <p:nvSpPr>
          <p:cNvPr id="11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Booking Chosen Features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6866" y="1898650"/>
            <a:ext cx="10515599" cy="1445263"/>
          </a:xfrm>
        </p:spPr>
        <p:txBody>
          <a:bodyPr/>
          <a:lstStyle/>
          <a:p>
            <a:r>
              <a:rPr lang="en-US" b="0" dirty="0" smtClean="0"/>
              <a:t>Features Have been selected based on Three factors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smtClean="0"/>
              <a:t>Complexity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smtClean="0"/>
              <a:t>Completeness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/>
              <a:t>Comprehensiveness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4229100" lvl="8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021" y="3602675"/>
            <a:ext cx="4183650" cy="36512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Hotel Features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033266" y="4058251"/>
            <a:ext cx="3659089" cy="1900055"/>
          </a:xfrm>
        </p:spPr>
        <p:txBody>
          <a:bodyPr>
            <a:normAutofit/>
          </a:bodyPr>
          <a:lstStyle/>
          <a:p>
            <a:r>
              <a:rPr lang="en-US" dirty="0" smtClean="0"/>
              <a:t>Hotel</a:t>
            </a:r>
          </a:p>
          <a:p>
            <a:r>
              <a:rPr lang="en-US" dirty="0" smtClean="0"/>
              <a:t>Room</a:t>
            </a:r>
          </a:p>
          <a:p>
            <a:r>
              <a:rPr lang="en-US" dirty="0" smtClean="0"/>
              <a:t>Bookmark</a:t>
            </a:r>
          </a:p>
          <a:p>
            <a:r>
              <a:rPr lang="en-US" dirty="0" smtClean="0"/>
              <a:t>Rating</a:t>
            </a:r>
          </a:p>
          <a:p>
            <a:r>
              <a:rPr lang="en-US" dirty="0" smtClean="0"/>
              <a:t>Taxonomy</a:t>
            </a:r>
            <a:endParaRPr lang="en-US" dirty="0" smtClean="0"/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6631" y="3589802"/>
            <a:ext cx="3659089" cy="36512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User Features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366631" y="4001038"/>
            <a:ext cx="3659089" cy="1900055"/>
          </a:xfrm>
        </p:spPr>
        <p:txBody>
          <a:bodyPr>
            <a:normAutofit/>
          </a:bodyPr>
          <a:lstStyle/>
          <a:p>
            <a:r>
              <a:rPr lang="en-US" dirty="0" smtClean="0"/>
              <a:t>Bookmark</a:t>
            </a:r>
          </a:p>
          <a:p>
            <a:r>
              <a:rPr lang="en-US" dirty="0" smtClean="0"/>
              <a:t>Comment</a:t>
            </a:r>
          </a:p>
          <a:p>
            <a:r>
              <a:rPr lang="en-US" dirty="0" smtClean="0"/>
              <a:t>Searches</a:t>
            </a:r>
          </a:p>
          <a:p>
            <a:r>
              <a:rPr lang="en-US" dirty="0" smtClean="0"/>
              <a:t>Rating</a:t>
            </a:r>
            <a:endParaRPr lang="en-US" dirty="0"/>
          </a:p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xmlns="" id="{E3AB4F18-AE38-4488-9473-A828459DA8A4}"/>
              </a:ext>
            </a:extLst>
          </p:cNvPr>
          <p:cNvSpPr txBox="1">
            <a:spLocks/>
          </p:cNvSpPr>
          <p:nvPr/>
        </p:nvSpPr>
        <p:spPr>
          <a:xfrm>
            <a:off x="7911929" y="3594901"/>
            <a:ext cx="4183650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Other Features</a:t>
            </a:r>
            <a:endParaRPr lang="ru-RU" dirty="0"/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xmlns="" id="{663B63A5-075F-4429-8F7A-8E50D3497170}"/>
              </a:ext>
            </a:extLst>
          </p:cNvPr>
          <p:cNvSpPr txBox="1">
            <a:spLocks/>
          </p:cNvSpPr>
          <p:nvPr/>
        </p:nvSpPr>
        <p:spPr>
          <a:xfrm>
            <a:off x="7911929" y="4006137"/>
            <a:ext cx="3957415" cy="19000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Currency</a:t>
            </a:r>
          </a:p>
          <a:p>
            <a:r>
              <a:rPr lang="en-US" dirty="0" smtClean="0"/>
              <a:t>Travel Article</a:t>
            </a:r>
          </a:p>
          <a:p>
            <a:endParaRPr lang="ru-RU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7822" cy="947822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xmlns="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xmlns="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xmlns="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xmlns="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xmlns="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xmlns="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xmlns="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7822" cy="94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Hotel.Java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48358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627269383"/>
              </p:ext>
            </p:extLst>
          </p:nvPr>
        </p:nvGraphicFramePr>
        <p:xfrm>
          <a:off x="5953250" y="1608138"/>
          <a:ext cx="3614573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3450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  <a:gridCol w="1681123">
                  <a:extLst>
                    <a:ext uri="{9D8B030D-6E8A-4147-A177-3AD203B41FA5}">
                      <a16:colId xmlns:a16="http://schemas.microsoft.com/office/drawing/2014/main" xmlns="" val="2742567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Some Properties</a:t>
                      </a:r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Some Method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stars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stars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Coordination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hotelCoordination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Price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minPrice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picUrl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bookmarked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Rules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Room_List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room_list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Comment_List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commentList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729408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700" y="10942"/>
            <a:ext cx="947822" cy="947822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744" y="2134675"/>
            <a:ext cx="3595156" cy="67627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Hotel_List.Java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926025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2289409536"/>
              </p:ext>
            </p:extLst>
          </p:nvPr>
        </p:nvGraphicFramePr>
        <p:xfrm>
          <a:off x="6580105" y="2686587"/>
          <a:ext cx="2954173" cy="1131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0200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  <a:gridCol w="1353973">
                  <a:extLst>
                    <a:ext uri="{9D8B030D-6E8A-4147-A177-3AD203B41FA5}">
                      <a16:colId xmlns:a16="http://schemas.microsoft.com/office/drawing/2014/main" xmlns="" val="2742567690"/>
                    </a:ext>
                  </a:extLst>
                </a:gridCol>
              </a:tblGrid>
              <a:tr h="389695">
                <a:tc>
                  <a:txBody>
                    <a:bodyPr/>
                    <a:lstStyle/>
                    <a:p>
                      <a:pPr algn="l"/>
                      <a:r>
                        <a:rPr lang="en-US" sz="1200" dirty="0" smtClean="0">
                          <a:latin typeface="+mn-lt"/>
                        </a:rPr>
                        <a:t>Some Properties</a:t>
                      </a:r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Some Method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LinkedList</a:t>
                      </a: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&lt;Hotel&gt;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hotelList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700" y="10942"/>
            <a:ext cx="947822" cy="947822"/>
          </a:xfrm>
          <a:prstGeom prst="rect">
            <a:avLst/>
          </a:prstGeom>
        </p:spPr>
      </p:pic>
      <p:sp>
        <p:nvSpPr>
          <p:cNvPr id="10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63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744" y="2134675"/>
            <a:ext cx="3595156" cy="676275"/>
          </a:xfrm>
        </p:spPr>
        <p:txBody>
          <a:bodyPr>
            <a:normAutofit/>
          </a:bodyPr>
          <a:lstStyle/>
          <a:p>
            <a:r>
              <a:rPr lang="en-US" dirty="0" err="1" smtClean="0"/>
              <a:t>Room.Java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3077569107"/>
              </p:ext>
            </p:extLst>
          </p:nvPr>
        </p:nvGraphicFramePr>
        <p:xfrm>
          <a:off x="6438900" y="1570038"/>
          <a:ext cx="3614573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8906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  <a:gridCol w="1405667">
                  <a:extLst>
                    <a:ext uri="{9D8B030D-6E8A-4147-A177-3AD203B41FA5}">
                      <a16:colId xmlns:a16="http://schemas.microsoft.com/office/drawing/2014/main" xmlns="" val="2742567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Some Properties</a:t>
                      </a:r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Some Methods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roomType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Enum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roomStatus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capacity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price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picUrl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Rules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room_list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commentList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7294082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700" y="10942"/>
            <a:ext cx="947822" cy="947822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8649210" cy="365125"/>
          </a:xfrm>
        </p:spPr>
        <p:txBody>
          <a:bodyPr/>
          <a:lstStyle/>
          <a:p>
            <a:r>
              <a:rPr lang="en-US" dirty="0" err="1" smtClean="0"/>
              <a:t>Amirhossein</a:t>
            </a:r>
            <a:r>
              <a:rPr lang="en-US" dirty="0" smtClean="0"/>
              <a:t> </a:t>
            </a:r>
            <a:r>
              <a:rPr lang="en-US" dirty="0" err="1" smtClean="0"/>
              <a:t>Sorouri</a:t>
            </a:r>
            <a:r>
              <a:rPr lang="en-US" dirty="0" smtClean="0"/>
              <a:t>  &amp;&amp; </a:t>
            </a:r>
            <a:r>
              <a:rPr lang="en-US" dirty="0" err="1" smtClean="0"/>
              <a:t>Mohamadreza</a:t>
            </a:r>
            <a:r>
              <a:rPr lang="en-US" dirty="0" smtClean="0"/>
              <a:t> </a:t>
            </a:r>
            <a:r>
              <a:rPr lang="en-US" dirty="0" err="1" smtClean="0"/>
              <a:t>Farokh</a:t>
            </a:r>
            <a:r>
              <a:rPr lang="en-US" dirty="0" smtClean="0"/>
              <a:t> – Software Architecture – December 2018</a:t>
            </a:r>
            <a:endParaRPr lang="ru-R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93" y="5575300"/>
            <a:ext cx="574236" cy="70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17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444</Words>
  <Application>Microsoft Office PowerPoint</Application>
  <PresentationFormat>Widescreen</PresentationFormat>
  <Paragraphs>187</Paragraphs>
  <Slides>19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Century Gothic</vt:lpstr>
      <vt:lpstr>Office Theme</vt:lpstr>
      <vt:lpstr>Booking.com</vt:lpstr>
      <vt:lpstr>DIVIDER SLIDE</vt:lpstr>
      <vt:lpstr>Booking Features 01</vt:lpstr>
      <vt:lpstr>Booking Features 02</vt:lpstr>
      <vt:lpstr>Booking Chosen Features</vt:lpstr>
      <vt:lpstr>CHART SLIDE</vt:lpstr>
      <vt:lpstr>Hotel.Java</vt:lpstr>
      <vt:lpstr>Hotel_List.Java</vt:lpstr>
      <vt:lpstr>Room.Java</vt:lpstr>
      <vt:lpstr>Room_List.Java</vt:lpstr>
      <vt:lpstr>Room_Status.Java</vt:lpstr>
      <vt:lpstr>Room_Type.Java</vt:lpstr>
      <vt:lpstr>Coordination.Java</vt:lpstr>
      <vt:lpstr>Test.Java</vt:lpstr>
      <vt:lpstr>Class Diagram</vt:lpstr>
      <vt:lpstr>PowerPoint Presentation</vt:lpstr>
      <vt:lpstr>THANK YOU!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2018-12-28T09:04:03Z</dcterms:created>
  <dcterms:modified xsi:type="dcterms:W3CDTF">2018-12-28T14:27:36Z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